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340" r:id="rId4"/>
    <p:sldId id="341" r:id="rId5"/>
    <p:sldId id="327" r:id="rId6"/>
    <p:sldId id="331" r:id="rId7"/>
    <p:sldId id="332" r:id="rId8"/>
    <p:sldId id="333" r:id="rId9"/>
    <p:sldId id="342" r:id="rId10"/>
    <p:sldId id="334" r:id="rId11"/>
    <p:sldId id="335" r:id="rId12"/>
    <p:sldId id="336" r:id="rId13"/>
    <p:sldId id="337" r:id="rId14"/>
    <p:sldId id="338" r:id="rId15"/>
    <p:sldId id="326" r:id="rId16"/>
    <p:sldId id="258" r:id="rId17"/>
    <p:sldId id="259" r:id="rId18"/>
    <p:sldId id="343" r:id="rId19"/>
    <p:sldId id="344" r:id="rId20"/>
    <p:sldId id="346" r:id="rId21"/>
    <p:sldId id="345" r:id="rId22"/>
    <p:sldId id="325" r:id="rId23"/>
    <p:sldId id="312" r:id="rId24"/>
    <p:sldId id="313" r:id="rId25"/>
    <p:sldId id="314" r:id="rId26"/>
    <p:sldId id="315" r:id="rId27"/>
    <p:sldId id="316" r:id="rId28"/>
    <p:sldId id="317" r:id="rId29"/>
    <p:sldId id="347" r:id="rId30"/>
    <p:sldId id="348" r:id="rId31"/>
    <p:sldId id="308" r:id="rId32"/>
  </p:sldIdLst>
  <p:sldSz cx="9144000" cy="5143500" type="screen16x9"/>
  <p:notesSz cx="9144000" cy="6858000"/>
  <p:embeddedFontLst>
    <p:embeddedFont>
      <p:font typeface="Roboto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1" autoAdjust="0"/>
    <p:restoredTop sz="86462" autoAdjust="0"/>
  </p:normalViewPr>
  <p:slideViewPr>
    <p:cSldViewPr snapToGrid="0">
      <p:cViewPr varScale="1">
        <p:scale>
          <a:sx n="84" d="100"/>
          <a:sy n="84" d="100"/>
        </p:scale>
        <p:origin x="222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6BBD8-FB63-4042-ADBD-61E38D1B0F8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363C9-D529-4C8D-A472-DA07284BE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70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224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670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07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508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5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94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419149" y="3880835"/>
            <a:ext cx="6254169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50000"/>
              </a:lnSpc>
              <a:buSzPts val="990"/>
            </a:pP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SCADA SYESTEM OVERVIEW OF</a:t>
            </a:r>
            <a:b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SAVAR-KERANIGANJ WELLFIELD PLANT 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DHAKA WASA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</a:t>
            </a:r>
            <a:b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MASHUDUL ALAM, EXECUTIVE ENGINEER</a:t>
            </a:r>
            <a:b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JANUARY 25, 2022.</a:t>
            </a:r>
            <a:endParaRPr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9790" y="261195"/>
            <a:ext cx="3454759" cy="2399503"/>
          </a:xfrm>
          <a:prstGeom prst="rect">
            <a:avLst/>
          </a:prstGeom>
          <a:ln w="381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Google Shape;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80725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CHLORINATION SYSTEM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725" y="1177800"/>
            <a:ext cx="4967624" cy="16002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3 no’s Chlorinator (2 in Duty + 1 standby)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Max. Dosing Capacity: 20 kg/hr.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18 no’s Cylinder (Each Capacity: 1,000 kg)</a:t>
            </a:r>
          </a:p>
        </p:txBody>
      </p:sp>
      <p:pic>
        <p:nvPicPr>
          <p:cNvPr id="5" name="Picture 4" descr="F:\SKWP Photos\IMG_20200101_10560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0" y="2369638"/>
            <a:ext cx="3886200" cy="2511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:\Office Work\SKWP Office Work\SKWP Photos\IMG_20200101_10540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74" y="1629850"/>
            <a:ext cx="3795376" cy="304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62AE2A-20CB-4308-883F-A1E646B53086}"/>
              </a:ext>
            </a:extLst>
          </p:cNvPr>
          <p:cNvSpPr txBox="1">
            <a:spLocks/>
          </p:cNvSpPr>
          <p:nvPr/>
        </p:nvSpPr>
        <p:spPr>
          <a:xfrm>
            <a:off x="56725" y="720600"/>
            <a:ext cx="8555682" cy="51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For Disinfection of Filtered Water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7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42" y="80725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NEUTRALIZATION PLANT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666" y="887880"/>
            <a:ext cx="4109073" cy="4038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Chlorine: Poisonous Gas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Chlorine Leak Detection System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Caustic Soda (</a:t>
            </a:r>
            <a:r>
              <a:rPr lang="en-US" sz="1600" dirty="0" err="1">
                <a:solidFill>
                  <a:srgbClr val="0070C0"/>
                </a:solidFill>
              </a:rPr>
              <a:t>NaOH</a:t>
            </a:r>
            <a:r>
              <a:rPr lang="en-US" sz="1600" dirty="0">
                <a:solidFill>
                  <a:srgbClr val="0070C0"/>
                </a:solidFill>
              </a:rPr>
              <a:t>) for Chlorine Neutralization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2NaOH + Cl</a:t>
            </a:r>
            <a:r>
              <a:rPr lang="en-US" sz="1600" baseline="-250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 = </a:t>
            </a:r>
            <a:r>
              <a:rPr lang="en-US" sz="1600" dirty="0" err="1">
                <a:solidFill>
                  <a:srgbClr val="0070C0"/>
                </a:solidFill>
              </a:rPr>
              <a:t>NaOCl</a:t>
            </a:r>
            <a:r>
              <a:rPr lang="en-US" sz="1600" dirty="0">
                <a:solidFill>
                  <a:srgbClr val="0070C0"/>
                </a:solidFill>
              </a:rPr>
              <a:t> + </a:t>
            </a:r>
            <a:r>
              <a:rPr lang="en-US" sz="1600" dirty="0" err="1">
                <a:solidFill>
                  <a:srgbClr val="0070C0"/>
                </a:solidFill>
              </a:rPr>
              <a:t>NaCl</a:t>
            </a:r>
            <a:r>
              <a:rPr lang="en-US" sz="1600" dirty="0">
                <a:solidFill>
                  <a:srgbClr val="0070C0"/>
                </a:solidFill>
              </a:rPr>
              <a:t> + H</a:t>
            </a:r>
            <a:r>
              <a:rPr lang="en-US" sz="1600" baseline="-250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endParaRPr lang="en-GB" sz="1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1327" y="1850410"/>
            <a:ext cx="4367608" cy="2895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68587"/>
            <a:ext cx="85344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GROUND RESERVOIR (OGR)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425" y="1447650"/>
            <a:ext cx="3607175" cy="350073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Divided into 2 parts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Each Size: 42.3x20x5 m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Water Holding Capacity: 2x4,230 m</a:t>
            </a:r>
            <a:r>
              <a:rPr lang="en-US" sz="1600" baseline="30000" dirty="0">
                <a:solidFill>
                  <a:srgbClr val="0070C0"/>
                </a:solidFill>
              </a:rPr>
              <a:t>3 </a:t>
            </a:r>
            <a:r>
              <a:rPr lang="en-US" sz="1600" dirty="0">
                <a:solidFill>
                  <a:srgbClr val="0070C0"/>
                </a:solidFill>
              </a:rPr>
              <a:t>= 8,460 m</a:t>
            </a:r>
            <a:r>
              <a:rPr lang="en-US" sz="1600" baseline="30000" dirty="0">
                <a:solidFill>
                  <a:srgbClr val="0070C0"/>
                </a:solidFill>
              </a:rPr>
              <a:t>3</a:t>
            </a:r>
            <a:endParaRPr lang="en-GB" sz="1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252" y="1729525"/>
            <a:ext cx="5094155" cy="3047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7C780-F8EA-4097-9E9B-CCB5DD7E2F32}"/>
              </a:ext>
            </a:extLst>
          </p:cNvPr>
          <p:cNvSpPr txBox="1"/>
          <p:nvPr/>
        </p:nvSpPr>
        <p:spPr>
          <a:xfrm>
            <a:off x="50425" y="831174"/>
            <a:ext cx="632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Stores Treated Water from IRPs.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68587"/>
            <a:ext cx="85344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PUMP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F:\SKWP Photos\IMG_20200101_11041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65" y="1750305"/>
            <a:ext cx="5124027" cy="2952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812D-0A0C-4252-B969-5668FFA9B114}"/>
              </a:ext>
            </a:extLst>
          </p:cNvPr>
          <p:cNvSpPr txBox="1"/>
          <p:nvPr/>
        </p:nvSpPr>
        <p:spPr>
          <a:xfrm>
            <a:off x="57300" y="838050"/>
            <a:ext cx="871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Pumps Treated Water to </a:t>
            </a:r>
            <a:r>
              <a:rPr lang="en-GB" sz="1800" b="1" dirty="0">
                <a:solidFill>
                  <a:schemeClr val="tx1"/>
                </a:solidFill>
              </a:rPr>
              <a:t>Transmission</a:t>
            </a:r>
            <a:r>
              <a:rPr lang="en-GB" sz="2000" b="1" dirty="0">
                <a:solidFill>
                  <a:schemeClr val="tx1"/>
                </a:solidFill>
              </a:rPr>
              <a:t> Network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00" y="1375914"/>
            <a:ext cx="3595793" cy="365313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Double Suction Centrifugal Pump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6 Sets (4 Duty+2 Standby)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Each Design Capacity: 1,600m</a:t>
            </a:r>
            <a:r>
              <a:rPr lang="en-US" sz="1600" baseline="300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/hr.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Each Design Head: 45m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Motor Power Rating: 280kW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7631" y="886900"/>
            <a:ext cx="4076978" cy="3980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6686"/>
            <a:ext cx="8534400" cy="43815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402" y="908380"/>
            <a:ext cx="4190339" cy="410721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13.2 km Long Transmission Network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Pipe Diameter: 1200mm to 600mm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13 no’s Nodal Points with Chambers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Air Release Valve: 13 no’s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Butterfly Gate Valve: 5 no’s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Wash Out: 3 no’s</a:t>
            </a:r>
            <a:endParaRPr lang="en-GB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1886" y="-44338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200"/>
            </a:pP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CENTRAL SCADA SYSTEM</a:t>
            </a:r>
            <a:endParaRPr lang="en-US"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636" y="1299920"/>
            <a:ext cx="5087004" cy="32169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8" name="Google Shape;78;p14"/>
          <p:cNvSpPr txBox="1"/>
          <p:nvPr/>
        </p:nvSpPr>
        <p:spPr>
          <a:xfrm>
            <a:off x="5648060" y="2065284"/>
            <a:ext cx="3281526" cy="18158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Savar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Keraniganj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ellfield Plant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is the most modern water Iron Removal 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P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lant of Dhaka WASA.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Dhaka </a:t>
            </a:r>
            <a:r>
              <a:rPr lang="en-US" dirty="0">
                <a:solidFill>
                  <a:schemeClr val="bg1"/>
                </a:solidFill>
                <a:ea typeface="Arial"/>
                <a:cs typeface="Arial"/>
              </a:rPr>
              <a:t>WASA 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Central SCADA system is developed day by day, following the foundation of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Savar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keraniganj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wellfield Plant SCADA system. </a:t>
            </a:r>
            <a:endParaRPr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961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dirty="0"/>
              <a:t>MOST ADVANCED SCADA SYSTEM</a:t>
            </a:r>
            <a:br>
              <a:rPr lang="en-US" dirty="0"/>
            </a:br>
            <a:r>
              <a:rPr lang="en-US" dirty="0"/>
              <a:t>SAVAR KERANIGANJ WELL-FIELD PLANT(SKWP) </a:t>
            </a:r>
            <a:endParaRPr dirty="0"/>
          </a:p>
        </p:txBody>
      </p:sp>
      <p:sp>
        <p:nvSpPr>
          <p:cNvPr id="85" name="Google Shape;85;p15"/>
          <p:cNvSpPr/>
          <p:nvPr/>
        </p:nvSpPr>
        <p:spPr>
          <a:xfrm>
            <a:off x="68210" y="3470196"/>
            <a:ext cx="321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Automated System using AI</a:t>
            </a:r>
            <a:endParaRPr dirty="0"/>
          </a:p>
        </p:txBody>
      </p:sp>
      <p:sp>
        <p:nvSpPr>
          <p:cNvPr id="86" name="Google Shape;86;p15"/>
          <p:cNvSpPr/>
          <p:nvPr/>
        </p:nvSpPr>
        <p:spPr>
          <a:xfrm>
            <a:off x="3508898" y="3565585"/>
            <a:ext cx="24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Latest Technology</a:t>
            </a:r>
            <a:endParaRPr dirty="0"/>
          </a:p>
        </p:txBody>
      </p:sp>
      <p:sp>
        <p:nvSpPr>
          <p:cNvPr id="87" name="Google Shape;87;p15"/>
          <p:cNvSpPr/>
          <p:nvPr/>
        </p:nvSpPr>
        <p:spPr>
          <a:xfrm>
            <a:off x="6268134" y="3350990"/>
            <a:ext cx="277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Free Communication Between NOC to RTU </a:t>
            </a:r>
            <a:endParaRPr dirty="0"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0" y="1592893"/>
            <a:ext cx="2881845" cy="1418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4413" y="1572110"/>
            <a:ext cx="2495255" cy="1491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" name="Google Shape;91;p15" descr="TRANSMISSION M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6784" y="1572109"/>
            <a:ext cx="2542786" cy="1491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68210" y="3931018"/>
            <a:ext cx="321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 PLC </a:t>
            </a:r>
            <a:endParaRPr dirty="0"/>
          </a:p>
        </p:txBody>
      </p:sp>
      <p:sp>
        <p:nvSpPr>
          <p:cNvPr id="99" name="Google Shape;99;p16"/>
          <p:cNvSpPr/>
          <p:nvPr/>
        </p:nvSpPr>
        <p:spPr>
          <a:xfrm>
            <a:off x="3613122" y="3947721"/>
            <a:ext cx="24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 Server</a:t>
            </a:r>
            <a:endParaRPr dirty="0"/>
          </a:p>
        </p:txBody>
      </p:sp>
      <p:sp>
        <p:nvSpPr>
          <p:cNvPr id="100" name="Google Shape;100;p16"/>
          <p:cNvSpPr/>
          <p:nvPr/>
        </p:nvSpPr>
        <p:spPr>
          <a:xfrm>
            <a:off x="6344334" y="3954853"/>
            <a:ext cx="27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Dual Ring Topology</a:t>
            </a:r>
            <a:endParaRPr dirty="0"/>
          </a:p>
        </p:txBody>
      </p:sp>
      <p:pic>
        <p:nvPicPr>
          <p:cNvPr id="101" name="Google Shape;101;p16" descr="Redundancy | B&amp;amp;R Industrial Autom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12" y="1615670"/>
            <a:ext cx="2747996" cy="16238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" name="Google Shape;102;p16" descr="Redundant server architectures from E2E Networks | E2E Networks  Knowledgebase"/>
          <p:cNvPicPr preferRelativeResize="0"/>
          <p:nvPr/>
        </p:nvPicPr>
        <p:blipFill rotWithShape="1">
          <a:blip r:embed="rId4">
            <a:alphaModFix/>
          </a:blip>
          <a:srcRect l="3544"/>
          <a:stretch/>
        </p:blipFill>
        <p:spPr>
          <a:xfrm>
            <a:off x="3521501" y="1615670"/>
            <a:ext cx="2822833" cy="1637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" name="Google Shape;103;p16" descr="Explanation of Network Topology Types"/>
          <p:cNvPicPr preferRelativeResize="0"/>
          <p:nvPr/>
        </p:nvPicPr>
        <p:blipFill rotWithShape="1">
          <a:blip r:embed="rId5">
            <a:alphaModFix/>
          </a:blip>
          <a:srcRect t="7925"/>
          <a:stretch/>
        </p:blipFill>
        <p:spPr>
          <a:xfrm>
            <a:off x="6774241" y="1377256"/>
            <a:ext cx="2072949" cy="2051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450741" y="819167"/>
            <a:ext cx="4060809" cy="31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Based Equipment Parameter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Ultrasonic Flow Indicator Transmitter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Ultrasonic Level Transmitter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Pressure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Variable Frequency Drive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Uninterrupted Power Supply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Under Voltage Relay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Earth Leakage Detector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Radio Communication 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Motor Operating Valve (MOV)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Generator Status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Electrical System Monitoring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Chlorine Dosing System</a:t>
            </a:r>
          </a:p>
          <a:p>
            <a:r>
              <a:rPr lang="en-US" sz="1600" dirty="0">
                <a:solidFill>
                  <a:schemeClr val="dk1"/>
                </a:solidFill>
              </a:rPr>
              <a:t>Etc.</a:t>
            </a:r>
          </a:p>
          <a:p>
            <a:pPr lvl="0"/>
            <a:endParaRPr lang="en-US" sz="180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ltrasonic Flow Meter : Working Principle, Advantages &amp;amp; Disadvantages">
            <a:extLst>
              <a:ext uri="{FF2B5EF4-FFF2-40B4-BE49-F238E27FC236}">
                <a16:creationId xmlns:a16="http://schemas.microsoft.com/office/drawing/2014/main" id="{3B7F67EC-3242-4F6F-97F8-481B8359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46" y="864719"/>
            <a:ext cx="2682607" cy="16766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66HSHMSTT1E1L1B6S2I2 | ABB |Gauge Pressure Transmitter">
            <a:extLst>
              <a:ext uri="{FF2B5EF4-FFF2-40B4-BE49-F238E27FC236}">
                <a16:creationId xmlns:a16="http://schemas.microsoft.com/office/drawing/2014/main" id="{AF483FF7-15CD-4A14-BA1E-703B952F4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44" y="3063783"/>
            <a:ext cx="1898751" cy="16952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 Motor Actuator Parts | Instrumentation Tools">
            <a:extLst>
              <a:ext uri="{FF2B5EF4-FFF2-40B4-BE49-F238E27FC236}">
                <a16:creationId xmlns:a16="http://schemas.microsoft.com/office/drawing/2014/main" id="{EB6BCF29-88B5-4768-92FB-A018EF45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07" y="2881791"/>
            <a:ext cx="2740043" cy="19706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chneider VFD Inverter Drive ATV600 0.75-315KW - United Automation">
            <a:extLst>
              <a:ext uri="{FF2B5EF4-FFF2-40B4-BE49-F238E27FC236}">
                <a16:creationId xmlns:a16="http://schemas.microsoft.com/office/drawing/2014/main" id="{DB76C495-B2A2-485B-8C50-6A707FFF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40" y="1179877"/>
            <a:ext cx="3052860" cy="30528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323903" y="863234"/>
            <a:ext cx="4060809" cy="31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DTW Based Equipment Parameter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Remote Terminal Unit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Flow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Level </a:t>
            </a:r>
            <a:r>
              <a:rPr lang="en-US" sz="1600" dirty="0">
                <a:solidFill>
                  <a:schemeClr val="dk1"/>
                </a:solidFill>
              </a:rPr>
              <a:t>Indicator Transmitter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Pressure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Variable Frequency Drive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Uninterrupted Power Supply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Under Voltage Relay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Earth Leakage Detector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Radio Communication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Generator Status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Electrical System Monitoring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Etc.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CADAPack 337E Hardware Manual">
            <a:extLst>
              <a:ext uri="{FF2B5EF4-FFF2-40B4-BE49-F238E27FC236}">
                <a16:creationId xmlns:a16="http://schemas.microsoft.com/office/drawing/2014/main" id="{D6313FB6-0C2B-492B-9144-CEEAFB063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50" y="1102316"/>
            <a:ext cx="2190750" cy="2085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io J-Series">
            <a:extLst>
              <a:ext uri="{FF2B5EF4-FFF2-40B4-BE49-F238E27FC236}">
                <a16:creationId xmlns:a16="http://schemas.microsoft.com/office/drawing/2014/main" id="{E2698C2E-69D6-4C0F-BBE3-CF062578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58" y="3672918"/>
            <a:ext cx="2755482" cy="1214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28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460" y="80725"/>
            <a:ext cx="8534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799" y="4138860"/>
            <a:ext cx="8534400" cy="7425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lt"/>
              </a:rPr>
              <a:t>Supply 150 MLD i.e. 15 Cr. Liter Safe Potable Water Daily to Mitigate Water Scarcity in </a:t>
            </a:r>
            <a:r>
              <a:rPr lang="en-US" sz="2000" dirty="0" err="1">
                <a:latin typeface="+mj-lt"/>
              </a:rPr>
              <a:t>Mirpur</a:t>
            </a:r>
            <a:r>
              <a:rPr lang="en-US" sz="2000" dirty="0">
                <a:latin typeface="+mj-lt"/>
              </a:rPr>
              <a:t> Area.</a:t>
            </a:r>
          </a:p>
        </p:txBody>
      </p:sp>
      <p:pic>
        <p:nvPicPr>
          <p:cNvPr id="8" name="Picture 2" descr="H:\Drone Photo\DJI_0432.JPG">
            <a:extLst>
              <a:ext uri="{FF2B5EF4-FFF2-40B4-BE49-F238E27FC236}">
                <a16:creationId xmlns:a16="http://schemas.microsoft.com/office/drawing/2014/main" id="{73D4B9FA-A671-473D-9001-BC5C2C102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9" y="1006387"/>
            <a:ext cx="5129921" cy="27770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176919" y="2846070"/>
            <a:ext cx="6790159" cy="152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50000"/>
              </a:lnSpc>
              <a:buSzPts val="990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SCADA SYESTEM OVERVIEW</a:t>
            </a:r>
            <a:b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CADA Expert ClearSCADA - OPC Foundation">
            <a:extLst>
              <a:ext uri="{FF2B5EF4-FFF2-40B4-BE49-F238E27FC236}">
                <a16:creationId xmlns:a16="http://schemas.microsoft.com/office/drawing/2014/main" id="{1D02DF2F-BCEF-480C-839B-F2440294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15" y="1449705"/>
            <a:ext cx="5127316" cy="13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127000">
              <a:schemeClr val="accent1">
                <a:alpha val="23000"/>
              </a:schemeClr>
            </a:glo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7984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68970-58F6-4470-8580-3C641998A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4" b="4105"/>
          <a:stretch/>
        </p:blipFill>
        <p:spPr>
          <a:xfrm>
            <a:off x="98249" y="794685"/>
            <a:ext cx="8927673" cy="429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8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TUBE WELL 1-12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F8795-CCF5-447F-BA04-7A87C138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0" b="11982"/>
          <a:stretch/>
        </p:blipFill>
        <p:spPr>
          <a:xfrm>
            <a:off x="98249" y="773723"/>
            <a:ext cx="8927673" cy="4313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243A4-7953-4ED2-A38B-025004037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17" r="77046" b="19783"/>
          <a:stretch/>
        </p:blipFill>
        <p:spPr>
          <a:xfrm>
            <a:off x="2131072" y="1730501"/>
            <a:ext cx="1494252" cy="24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FILTER IRP-1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6D9F1-67F1-4AD5-967A-7EF65281B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5" b="4057"/>
          <a:stretch/>
        </p:blipFill>
        <p:spPr>
          <a:xfrm>
            <a:off x="98250" y="773722"/>
            <a:ext cx="8927673" cy="431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0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FILTER IRP-2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D48C5-B7F1-4308-883A-42EC639F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1" b="11620"/>
          <a:stretch/>
        </p:blipFill>
        <p:spPr>
          <a:xfrm>
            <a:off x="108925" y="753495"/>
            <a:ext cx="8945133" cy="431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2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SLUDGE DRYING BED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1D643-EA47-4706-A60F-8C2190A2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0" b="12151"/>
          <a:stretch/>
        </p:blipFill>
        <p:spPr>
          <a:xfrm>
            <a:off x="126386" y="771526"/>
            <a:ext cx="8912522" cy="431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GROUND RESERVOIR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40430-2386-40BC-BF7A-1B64E6959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4" b="11623"/>
          <a:stretch/>
        </p:blipFill>
        <p:spPr>
          <a:xfrm>
            <a:off x="70114" y="766312"/>
            <a:ext cx="9032480" cy="432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57EE4C-464B-467C-BA41-D2919F9BF960}"/>
              </a:ext>
            </a:extLst>
          </p:cNvPr>
          <p:cNvSpPr/>
          <p:nvPr/>
        </p:nvSpPr>
        <p:spPr>
          <a:xfrm>
            <a:off x="3158836" y="2327564"/>
            <a:ext cx="1662546" cy="716972"/>
          </a:xfrm>
          <a:prstGeom prst="right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Booster Pump</a:t>
            </a:r>
          </a:p>
        </p:txBody>
      </p:sp>
    </p:spTree>
    <p:extLst>
      <p:ext uri="{BB962C8B-B14F-4D97-AF65-F5344CB8AC3E}">
        <p14:creationId xmlns:p14="http://schemas.microsoft.com/office/powerpoint/2010/main" val="425402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CHLORINE DOSING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D46A5-5ADE-4698-AF06-0FE53BDF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15" b="11225"/>
          <a:stretch/>
        </p:blipFill>
        <p:spPr>
          <a:xfrm>
            <a:off x="98250" y="771970"/>
            <a:ext cx="8923816" cy="431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20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DBF32-1DD4-44E5-A788-38F07178E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4" b="11424"/>
          <a:stretch/>
        </p:blipFill>
        <p:spPr>
          <a:xfrm>
            <a:off x="115763" y="768296"/>
            <a:ext cx="8979864" cy="431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6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GENARATED REPORTING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B4F4C-314B-44F5-951A-806E966BA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7" t="14863" r="17986" b="16357"/>
          <a:stretch/>
        </p:blipFill>
        <p:spPr>
          <a:xfrm>
            <a:off x="98249" y="734336"/>
            <a:ext cx="8927673" cy="43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1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1051" y="-52391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MAJOR INSTALLATIONS &amp; FACILITIES </a:t>
            </a: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B70D64-4788-4225-BE52-48173278C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56" y="899199"/>
            <a:ext cx="8235687" cy="38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679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cess Automation - Regression Testing Icon, HD Png Download - kindpng">
            <a:extLst>
              <a:ext uri="{FF2B5EF4-FFF2-40B4-BE49-F238E27FC236}">
                <a16:creationId xmlns:a16="http://schemas.microsoft.com/office/drawing/2014/main" id="{8454DA4A-EBCA-41C5-9B93-10A62E35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9" y="768467"/>
            <a:ext cx="1684601" cy="10156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ACB1E-B19B-4E2B-8B7D-A528191D80D0}"/>
              </a:ext>
            </a:extLst>
          </p:cNvPr>
          <p:cNvSpPr txBox="1"/>
          <p:nvPr/>
        </p:nvSpPr>
        <p:spPr>
          <a:xfrm>
            <a:off x="202367" y="121771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is automation necessary?</a:t>
            </a:r>
          </a:p>
          <a:p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7896D-3619-4C20-9BAA-92F7B511CEA7}"/>
              </a:ext>
            </a:extLst>
          </p:cNvPr>
          <p:cNvSpPr txBox="1"/>
          <p:nvPr/>
        </p:nvSpPr>
        <p:spPr>
          <a:xfrm>
            <a:off x="150308" y="1760049"/>
            <a:ext cx="8722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Advantages commonly attributed to automation include 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higher production rates and increased productivity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more efficient use of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equipment's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better product quality, improved safety, shorter workweeks for labor, and reduced factory lead times. Worker safety is an important reason for automating an industrial operation.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A9F77-C6D5-41B8-B9AF-3D3466A4C97B}"/>
              </a:ext>
            </a:extLst>
          </p:cNvPr>
          <p:cNvSpPr txBox="1"/>
          <p:nvPr/>
        </p:nvSpPr>
        <p:spPr>
          <a:xfrm>
            <a:off x="202367" y="322639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is automation useful in future?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46447-3FB3-479C-B267-C1A7A81CF1E5}"/>
              </a:ext>
            </a:extLst>
          </p:cNvPr>
          <p:cNvSpPr txBox="1"/>
          <p:nvPr/>
        </p:nvSpPr>
        <p:spPr>
          <a:xfrm>
            <a:off x="150308" y="3812043"/>
            <a:ext cx="8774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Automation has 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shown significant progression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and that is now consistently present in various fields. There are ongoing concerns that automation will replace jobs in some industries; however evidence suggests it can also create new jobs and steer people towards other opportunities.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34" name="Picture 10" descr="Future Icon">
            <a:extLst>
              <a:ext uri="{FF2B5EF4-FFF2-40B4-BE49-F238E27FC236}">
                <a16:creationId xmlns:a16="http://schemas.microsoft.com/office/drawing/2014/main" id="{6F63FF4A-D18C-4328-82F6-488D4A42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49" y="2904413"/>
            <a:ext cx="880532" cy="880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ctrTitle"/>
          </p:nvPr>
        </p:nvSpPr>
        <p:spPr>
          <a:xfrm>
            <a:off x="1682132" y="3192661"/>
            <a:ext cx="5976547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sz="2500" dirty="0"/>
          </a:p>
        </p:txBody>
      </p:sp>
      <p:pic>
        <p:nvPicPr>
          <p:cNvPr id="564" name="Google Shape;56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882" y="652213"/>
            <a:ext cx="5862406" cy="2068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1051" y="-59266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MAJOR INSTALLATIONS &amp; FACILITIES (CONT.) </a:t>
            </a:r>
            <a:endParaRPr lang="en-US" sz="1600"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1D1B4-B843-4E84-8F14-96CA5DD6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46" y="969554"/>
            <a:ext cx="8191944" cy="38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828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398" y="904311"/>
            <a:ext cx="7465088" cy="397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9" y="68587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MAP OF DTWS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71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500" y="72620"/>
            <a:ext cx="8534400" cy="50628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PLANT PROCESS - BLOCK DIAGRAM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9" y="873146"/>
            <a:ext cx="8575452" cy="40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50" y="70700"/>
            <a:ext cx="8534400" cy="476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 TUBE WELL (DTW)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7375" y="3566350"/>
            <a:ext cx="4267200" cy="167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</a:rPr>
              <a:t>46 no’s DTWs;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      IRP#1:23 no’s, IRP#2: 23 no’s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Design Head: 60m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Design Flow: 204 m</a:t>
            </a:r>
            <a:r>
              <a:rPr lang="en-US" sz="1800" baseline="30000" dirty="0">
                <a:solidFill>
                  <a:srgbClr val="0070C0"/>
                </a:solidFill>
              </a:rPr>
              <a:t>3</a:t>
            </a:r>
            <a:r>
              <a:rPr lang="en-US" sz="1800" dirty="0">
                <a:solidFill>
                  <a:srgbClr val="0070C0"/>
                </a:solidFill>
              </a:rPr>
              <a:t>/h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Motor Power: 55kW </a:t>
            </a:r>
            <a:endParaRPr lang="en-GB" sz="1800" dirty="0">
              <a:solidFill>
                <a:srgbClr val="0070C0"/>
              </a:solidFill>
            </a:endParaRPr>
          </a:p>
        </p:txBody>
      </p:sp>
      <p:pic>
        <p:nvPicPr>
          <p:cNvPr id="5" name="Picture 4" descr="F:\SKWP Photos\IMG_20200101_08575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20" y="1394650"/>
            <a:ext cx="3967586" cy="1943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950" y="1398178"/>
            <a:ext cx="4414896" cy="33111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16050" y="741225"/>
            <a:ext cx="7380111" cy="403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u="none" dirty="0">
                <a:solidFill>
                  <a:schemeClr val="tx1"/>
                </a:solidFill>
              </a:rPr>
              <a:t>The Source of Raw Water for the Iron Removal Plant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377" y="137498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IRON REMOVAL PLANT (IRP)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71045" y="893769"/>
            <a:ext cx="8419813" cy="454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u="none" dirty="0">
                <a:solidFill>
                  <a:schemeClr val="tx1"/>
                </a:solidFill>
              </a:rPr>
              <a:t>Divided into 5 Main Parts:</a:t>
            </a:r>
          </a:p>
          <a:p>
            <a:endParaRPr lang="en-GB" sz="1600" u="none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D:\Office Work\SKWP Office Work\SKWP Photos\IMG_20190912_121757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6" y="1765541"/>
            <a:ext cx="2751701" cy="20654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F:\SKWP Photos\IMG_20200101_0939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20" y="1293142"/>
            <a:ext cx="1903412" cy="25378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:\Office Work\SKWP Office Work\SKWP Photos\IMG_20200101_094329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92" y="1765541"/>
            <a:ext cx="3274718" cy="20379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543140" y="4317615"/>
            <a:ext cx="1835676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Cascade Aerator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712" y="4310740"/>
            <a:ext cx="2076307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Sedimentation Tank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01563" y="4310740"/>
            <a:ext cx="2019798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Rapid Sand Filter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252" y="14437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IRON REMOVAL PLANT (IRP)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71045" y="866269"/>
            <a:ext cx="8419813" cy="454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u="none" dirty="0">
                <a:solidFill>
                  <a:schemeClr val="tx1"/>
                </a:solidFill>
              </a:rPr>
              <a:t>Divided into 5 Main Parts (Cont.):</a:t>
            </a:r>
          </a:p>
          <a:p>
            <a:endParaRPr lang="en-GB" sz="1600" u="none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59" y="1440898"/>
            <a:ext cx="3816973" cy="2608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D:\Office Work\SKWP Office Work\SKWP Photos\IMG_20200101_095115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57" y="1440898"/>
            <a:ext cx="4185621" cy="2608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598139" y="4482615"/>
            <a:ext cx="3162587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Backwash Water Holding Tank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16862" y="4482615"/>
            <a:ext cx="3153992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Sludge Drying Bed</a:t>
            </a:r>
          </a:p>
        </p:txBody>
      </p:sp>
    </p:spTree>
    <p:extLst>
      <p:ext uri="{BB962C8B-B14F-4D97-AF65-F5344CB8AC3E}">
        <p14:creationId xmlns:p14="http://schemas.microsoft.com/office/powerpoint/2010/main" val="429398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4864</TotalTime>
  <Words>675</Words>
  <Application>Microsoft Office PowerPoint</Application>
  <PresentationFormat>On-screen Show (16:9)</PresentationFormat>
  <Paragraphs>130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</vt:lpstr>
      <vt:lpstr>Roboto</vt:lpstr>
      <vt:lpstr>Material</vt:lpstr>
      <vt:lpstr>       CENTRAL SCADA SYESTEM OVERVIEW OF SAVAR-KERANIGANJ WELLFIELD PLANT  DHAKA WASA  PRESENTED BY  MASHUDUL ALAM, EXECUTIVE ENGINEER DATE: JANUARY 25, 2022. </vt:lpstr>
      <vt:lpstr>PowerPoint Presentation</vt:lpstr>
      <vt:lpstr>MAJOR INSTALLATIONS &amp; FACILITIES </vt:lpstr>
      <vt:lpstr>MAJOR INSTALLATIONS &amp; FACILITIES (CONT.) </vt:lpstr>
      <vt:lpstr>LOCATION MAP OF DTWS</vt:lpstr>
      <vt:lpstr>PLANT PROCESS - BLOCK DIAGRAM</vt:lpstr>
      <vt:lpstr>DEEP TUBE WELL (DTW)</vt:lpstr>
      <vt:lpstr>PowerPoint Presentation</vt:lpstr>
      <vt:lpstr>PowerPoint Presentation</vt:lpstr>
      <vt:lpstr>CHLORINATION SYSTEM</vt:lpstr>
      <vt:lpstr>NEUTRALIZATION PLANT</vt:lpstr>
      <vt:lpstr>OVER GROUND RESERVOIR (OGR)</vt:lpstr>
      <vt:lpstr>DISTRIBUTION PUMP</vt:lpstr>
      <vt:lpstr>TRANSMISSION NETWORK</vt:lpstr>
      <vt:lpstr>CENTRAL SCADA SYSTEM</vt:lpstr>
      <vt:lpstr>MOST ADVANCED SCADA SYSTEM SAVAR KERANIGANJ WELL-FIELD PLANT(SKWP) </vt:lpstr>
      <vt:lpstr>MOST ADVANCED SCADA SYSTEM SAVAR KERANIGANJ WELL-FIELD PLANT(SKWP) </vt:lpstr>
      <vt:lpstr>MOST ADVANCED SCADA SYSTEM SAVAR KERANIGANJ WELL-FIELD PLANT(SKWP) </vt:lpstr>
      <vt:lpstr>MOST ADVANCED SCADA SYSTEM SAVAR KERANIGANJ WELL-FIELD PLANT(SKWP) </vt:lpstr>
      <vt:lpstr>CLEAR SCADA SYESTEM OVERVIEW </vt:lpstr>
      <vt:lpstr>OVERVIEW</vt:lpstr>
      <vt:lpstr>DEEP TUBE WELL 1-12</vt:lpstr>
      <vt:lpstr>SAND FILTER IRP-1</vt:lpstr>
      <vt:lpstr>SAND FILTER IRP-2</vt:lpstr>
      <vt:lpstr>SLUDGE DRYING BED</vt:lpstr>
      <vt:lpstr>OVER GROUND RESERVOIR</vt:lpstr>
      <vt:lpstr>CHLORINE DOSING SYSTEM</vt:lpstr>
      <vt:lpstr>ELECTRICAL SYSTEM</vt:lpstr>
      <vt:lpstr>AUTOMATICALLY GENARATED REPORTING SYSTEM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SAVAR KERANIGANJ WELL-FIELD PLANT DHAKA WASA  SUMMARY OF MONTHLY REPORT (SEPTEMBER-2021)</dc:title>
  <dc:creator>DhakaWasa</dc:creator>
  <cp:lastModifiedBy>Shyed Shahriar Housaini</cp:lastModifiedBy>
  <cp:revision>122</cp:revision>
  <dcterms:modified xsi:type="dcterms:W3CDTF">2022-04-03T03:46:46Z</dcterms:modified>
</cp:coreProperties>
</file>